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817" r:id="rId2"/>
    <p:sldId id="819" r:id="rId3"/>
    <p:sldId id="820" r:id="rId4"/>
    <p:sldId id="821" r:id="rId5"/>
    <p:sldId id="822" r:id="rId6"/>
    <p:sldId id="823" r:id="rId7"/>
    <p:sldId id="824" r:id="rId8"/>
  </p:sldIdLst>
  <p:sldSz cx="12192000" cy="162560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1" d="100"/>
          <a:sy n="51" d="100"/>
        </p:scale>
        <p:origin x="232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7" cy="498693"/>
          </a:xfrm>
          <a:prstGeom prst="rect">
            <a:avLst/>
          </a:prstGeom>
        </p:spPr>
        <p:txBody>
          <a:bodyPr vert="horz" lIns="91434" tIns="45716" rIns="91434" bIns="457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1"/>
            <a:ext cx="2949787" cy="498693"/>
          </a:xfrm>
          <a:prstGeom prst="rect">
            <a:avLst/>
          </a:prstGeom>
        </p:spPr>
        <p:txBody>
          <a:bodyPr vert="horz" lIns="91434" tIns="45716" rIns="91434" bIns="45716" rtlCol="0"/>
          <a:lstStyle>
            <a:lvl1pPr algn="r">
              <a:defRPr sz="1200"/>
            </a:lvl1pPr>
          </a:lstStyle>
          <a:p>
            <a:fld id="{7FF5C130-1AF0-41E0-A4B5-4BB9C85A72D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4713" y="1241425"/>
            <a:ext cx="25177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6" rIns="91434" bIns="457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34" tIns="45716" rIns="91434" bIns="4571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8"/>
            <a:ext cx="2949787" cy="498692"/>
          </a:xfrm>
          <a:prstGeom prst="rect">
            <a:avLst/>
          </a:prstGeom>
        </p:spPr>
        <p:txBody>
          <a:bodyPr vert="horz" lIns="91434" tIns="45716" rIns="91434" bIns="457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48"/>
            <a:ext cx="2949787" cy="498692"/>
          </a:xfrm>
          <a:prstGeom prst="rect">
            <a:avLst/>
          </a:prstGeom>
        </p:spPr>
        <p:txBody>
          <a:bodyPr vert="horz" lIns="91434" tIns="45716" rIns="91434" bIns="45716" rtlCol="0" anchor="b"/>
          <a:lstStyle>
            <a:lvl1pPr algn="r">
              <a:defRPr sz="1200"/>
            </a:lvl1pPr>
          </a:lstStyle>
          <a:p>
            <a:fld id="{A890C524-2862-4EB7-A570-D45DE754F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723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4713" y="1241425"/>
            <a:ext cx="2517775" cy="33559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DDD7F-CACD-4F2F-9170-DE4C1B2502E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154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4713" y="1241425"/>
            <a:ext cx="2517775" cy="33559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DDD7F-CACD-4F2F-9170-DE4C1B2502E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198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4713" y="1241425"/>
            <a:ext cx="2517775" cy="33559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DDD7F-CACD-4F2F-9170-DE4C1B2502E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775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4713" y="1241425"/>
            <a:ext cx="2517775" cy="33559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DDD7F-CACD-4F2F-9170-DE4C1B2502E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029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4713" y="1241425"/>
            <a:ext cx="2517775" cy="33559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DDD7F-CACD-4F2F-9170-DE4C1B2502E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823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4713" y="1241425"/>
            <a:ext cx="2517775" cy="33559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DDD7F-CACD-4F2F-9170-DE4C1B2502E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734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4713" y="1241425"/>
            <a:ext cx="2517775" cy="33559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DDD7F-CACD-4F2F-9170-DE4C1B2502E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609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6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636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15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3"/>
            <a:ext cx="2628900" cy="1377620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3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7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88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8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3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69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9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9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015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7"/>
            <a:ext cx="10515600" cy="3142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3984981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5937956"/>
            <a:ext cx="5157787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81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32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87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559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083735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4876802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87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083735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4876802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18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7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9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10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96365-5FF6-49F7-94DD-788A9F969F2A}" type="datetimeFigureOut">
              <a:rPr kumimoji="1" lang="ja-JP" altLang="en-US" smtClean="0"/>
              <a:t>2021/12/27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10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10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20062-357F-48CB-888D-9C996796AF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26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CAF563-2FD5-44D4-8AF0-806BE2EFA9A0}"/>
              </a:ext>
            </a:extLst>
          </p:cNvPr>
          <p:cNvSpPr txBox="1"/>
          <p:nvPr/>
        </p:nvSpPr>
        <p:spPr>
          <a:xfrm>
            <a:off x="304800" y="121927"/>
            <a:ext cx="117449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05100" fontAlgn="base"/>
            <a:r>
              <a:rPr lang="ja-JP" altLang="ja-JP" sz="2800" b="1" spc="31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起業プラン(事業計画書</a:t>
            </a:r>
            <a:r>
              <a:rPr lang="en-US" altLang="ja-JP" sz="2800" b="1" spc="31" dirty="0">
                <a:latin typeface="ＭＳ ゴシック" panose="020B0609070205080204" pitchFamily="49" charset="-128"/>
                <a:ea typeface="PMingLiU" panose="02020500000000000000" pitchFamily="18" charset="-120"/>
              </a:rPr>
              <a:t>)</a:t>
            </a:r>
            <a:r>
              <a:rPr lang="en-US" altLang="ja-JP" sz="2000" b="1" dirty="0">
                <a:latin typeface="ＭＳ ゴシック" panose="020B0609070205080204" pitchFamily="49" charset="-128"/>
                <a:ea typeface="PMingLiU" panose="02020500000000000000" pitchFamily="18" charset="-120"/>
              </a:rPr>
              <a:t>         </a:t>
            </a:r>
            <a:r>
              <a:rPr lang="ja-JP" altLang="ja-JP" sz="2000" b="1" u="sng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申請者　氏名</a:t>
            </a:r>
            <a:endParaRPr lang="en-US" altLang="ja-JP" sz="2000" b="1" u="sng" dirty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496D980D-AA8E-4113-A58B-6A8A7B1835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672994"/>
              </p:ext>
            </p:extLst>
          </p:nvPr>
        </p:nvGraphicFramePr>
        <p:xfrm>
          <a:off x="243842" y="1260760"/>
          <a:ext cx="11744960" cy="2811453"/>
        </p:xfrm>
        <a:graphic>
          <a:graphicData uri="http://schemas.openxmlformats.org/drawingml/2006/table">
            <a:tbl>
              <a:tblPr firstRow="1" firstCol="1" bandRow="1"/>
              <a:tblGrid>
                <a:gridCol w="11744960">
                  <a:extLst>
                    <a:ext uri="{9D8B030D-6E8A-4147-A177-3AD203B41FA5}">
                      <a16:colId xmlns:a16="http://schemas.microsoft.com/office/drawing/2014/main" val="79067397"/>
                    </a:ext>
                  </a:extLst>
                </a:gridCol>
              </a:tblGrid>
              <a:tr h="2811453">
                <a:tc>
                  <a:txBody>
                    <a:bodyPr/>
                    <a:lstStyle/>
                    <a:p>
                      <a:endParaRPr lang="ja-JP" sz="16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108016" marR="1080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1340868"/>
                  </a:ext>
                </a:extLst>
              </a:tr>
            </a:tbl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64904C9-B00A-4C0B-A6E2-46026BE6B779}"/>
              </a:ext>
            </a:extLst>
          </p:cNvPr>
          <p:cNvSpPr txBox="1"/>
          <p:nvPr/>
        </p:nvSpPr>
        <p:spPr>
          <a:xfrm>
            <a:off x="243841" y="4256016"/>
            <a:ext cx="86969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48346"/>
            <a:r>
              <a:rPr lang="ja-JP" altLang="ja-JP" sz="2000" b="1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２、起業プランに</a:t>
            </a:r>
            <a:r>
              <a:rPr lang="ja-JP" altLang="en-US" sz="2000" b="1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至った</a:t>
            </a:r>
            <a:r>
              <a:rPr lang="ja-JP" altLang="ja-JP" sz="2000" b="1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動機（経緯・背景・思い・解決したい課題）</a:t>
            </a:r>
            <a:endParaRPr lang="ja-JP" altLang="ja-JP" sz="2000" b="1" dirty="0"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5B4C3464-8294-46B9-88FB-56D07D3B5A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653720"/>
              </p:ext>
            </p:extLst>
          </p:nvPr>
        </p:nvGraphicFramePr>
        <p:xfrm>
          <a:off x="243842" y="4777320"/>
          <a:ext cx="11744960" cy="3200289"/>
        </p:xfrm>
        <a:graphic>
          <a:graphicData uri="http://schemas.openxmlformats.org/drawingml/2006/table">
            <a:tbl>
              <a:tblPr firstRow="1" firstCol="1" bandRow="1"/>
              <a:tblGrid>
                <a:gridCol w="11744960">
                  <a:extLst>
                    <a:ext uri="{9D8B030D-6E8A-4147-A177-3AD203B41FA5}">
                      <a16:colId xmlns:a16="http://schemas.microsoft.com/office/drawing/2014/main" val="2912243605"/>
                    </a:ext>
                  </a:extLst>
                </a:gridCol>
              </a:tblGrid>
              <a:tr h="3200289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108264" marR="1082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969057"/>
                  </a:ext>
                </a:extLst>
              </a:tr>
            </a:tbl>
          </a:graphicData>
        </a:graphic>
      </p:graphicFrame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7F726CB-AA14-4561-8989-1D2E7DE98FBB}"/>
              </a:ext>
            </a:extLst>
          </p:cNvPr>
          <p:cNvSpPr txBox="1"/>
          <p:nvPr/>
        </p:nvSpPr>
        <p:spPr>
          <a:xfrm>
            <a:off x="243841" y="8057342"/>
            <a:ext cx="60960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48346"/>
            <a:r>
              <a:rPr lang="ja-JP" altLang="ja-JP" sz="2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３、</a:t>
            </a:r>
            <a:r>
              <a:rPr lang="en-US" altLang="ja-JP" sz="2000" b="1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起業プラン</a:t>
            </a:r>
            <a:r>
              <a:rPr lang="ja-JP" altLang="en-US" sz="2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概要</a:t>
            </a:r>
            <a:endParaRPr lang="ja-JP" altLang="ja-JP" sz="2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9D3AE346-2148-43BC-B450-45866996E5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405215"/>
              </p:ext>
            </p:extLst>
          </p:nvPr>
        </p:nvGraphicFramePr>
        <p:xfrm>
          <a:off x="243845" y="8554725"/>
          <a:ext cx="11744960" cy="7559040"/>
        </p:xfrm>
        <a:graphic>
          <a:graphicData uri="http://schemas.openxmlformats.org/drawingml/2006/table">
            <a:tbl>
              <a:tblPr firstRow="1" firstCol="1" bandRow="1"/>
              <a:tblGrid>
                <a:gridCol w="2522946">
                  <a:extLst>
                    <a:ext uri="{9D8B030D-6E8A-4147-A177-3AD203B41FA5}">
                      <a16:colId xmlns:a16="http://schemas.microsoft.com/office/drawing/2014/main" val="1340663464"/>
                    </a:ext>
                  </a:extLst>
                </a:gridCol>
                <a:gridCol w="9222014">
                  <a:extLst>
                    <a:ext uri="{9D8B030D-6E8A-4147-A177-3AD203B41FA5}">
                      <a16:colId xmlns:a16="http://schemas.microsoft.com/office/drawing/2014/main" val="3525088835"/>
                    </a:ext>
                  </a:extLst>
                </a:gridCol>
              </a:tblGrid>
              <a:tr h="1153651">
                <a:tc>
                  <a:txBody>
                    <a:bodyPr/>
                    <a:lstStyle/>
                    <a:p>
                      <a:r>
                        <a:rPr lang="en-US" sz="1600" dirty="0" err="1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タイトル</a:t>
                      </a:r>
                      <a:endParaRPr lang="ja-JP" sz="19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107965" marR="1079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107965" marR="1079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375164"/>
                  </a:ext>
                </a:extLst>
              </a:tr>
              <a:tr h="5998985">
                <a:tc>
                  <a:txBody>
                    <a:bodyPr/>
                    <a:lstStyle/>
                    <a:p>
                      <a:r>
                        <a:rPr lang="ja-JP" sz="16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起業プラン概要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起業プランのコンセプト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新商品サービス等の内容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起業プランの展開概要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収益の源泉等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107965" marR="1079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107965" marR="1079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3025852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8B3E32-56CD-4FB3-A97B-EA1BF9D4242B}"/>
              </a:ext>
            </a:extLst>
          </p:cNvPr>
          <p:cNvSpPr txBox="1"/>
          <p:nvPr/>
        </p:nvSpPr>
        <p:spPr>
          <a:xfrm>
            <a:off x="243841" y="757801"/>
            <a:ext cx="102209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9700"/>
            <a:r>
              <a:rPr lang="ja-JP" altLang="ja-JP" sz="2000" b="1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１、起業プラン発案、実行者の紹介（略歴·経験·技術·資格等紹介）</a:t>
            </a:r>
            <a:endParaRPr lang="ja-JP" altLang="ja-JP" sz="2000" b="1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69490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78F34402-DF19-404F-B619-8EACEDC45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604403"/>
              </p:ext>
            </p:extLst>
          </p:nvPr>
        </p:nvGraphicFramePr>
        <p:xfrm>
          <a:off x="325967" y="915772"/>
          <a:ext cx="11642514" cy="7794464"/>
        </p:xfrm>
        <a:graphic>
          <a:graphicData uri="http://schemas.openxmlformats.org/drawingml/2006/table">
            <a:tbl>
              <a:tblPr/>
              <a:tblGrid>
                <a:gridCol w="2862495">
                  <a:extLst>
                    <a:ext uri="{9D8B030D-6E8A-4147-A177-3AD203B41FA5}">
                      <a16:colId xmlns:a16="http://schemas.microsoft.com/office/drawing/2014/main" val="262818148"/>
                    </a:ext>
                  </a:extLst>
                </a:gridCol>
                <a:gridCol w="8780019">
                  <a:extLst>
                    <a:ext uri="{9D8B030D-6E8A-4147-A177-3AD203B41FA5}">
                      <a16:colId xmlns:a16="http://schemas.microsoft.com/office/drawing/2014/main" val="1782262521"/>
                    </a:ext>
                  </a:extLst>
                </a:gridCol>
              </a:tblGrid>
              <a:tr h="2096397">
                <a:tc>
                  <a:txBody>
                    <a:bodyPr/>
                    <a:lstStyle/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通り・物件の魅力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物件住所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物件情報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特徴、魅力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98864" marR="98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9085" indent="-266700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pPr marL="299085" indent="-266700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98864" marR="98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218950"/>
                  </a:ext>
                </a:extLst>
              </a:tr>
              <a:tr h="2713364">
                <a:tc>
                  <a:txBody>
                    <a:bodyPr/>
                    <a:lstStyle/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起業に活かせる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自分、自社の強み、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スキル、経験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98864" marR="98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98864" marR="98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120551"/>
                  </a:ext>
                </a:extLst>
              </a:tr>
              <a:tr h="2984703">
                <a:tc>
                  <a:txBody>
                    <a:bodyPr/>
                    <a:lstStyle/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起業に活かせる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自分、自社の有形、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Times New Roman" panose="02020603050405020304" pitchFamily="18" charset="0"/>
                          <a:ea typeface="ＭＳ ゴシック" panose="020B0609070205080204" pitchFamily="49" charset="-128"/>
                        </a:rPr>
                        <a:t>無形の経営資源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98864" marR="98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PMingLiU" panose="02020500000000000000" pitchFamily="18" charset="-120"/>
                        </a:rPr>
                        <a:t> </a:t>
                      </a:r>
                      <a:endParaRPr lang="ja-JP" sz="1900" kern="100" dirty="0">
                        <a:effectLst/>
                        <a:latin typeface="Times New Roman" panose="02020603050405020304" pitchFamily="18" charset="0"/>
                        <a:ea typeface="PMingLiU" panose="02020500000000000000" pitchFamily="18" charset="-120"/>
                      </a:endParaRPr>
                    </a:p>
                  </a:txBody>
                  <a:tcPr marL="98864" marR="988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00853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D1C066C-2C7F-4B59-837D-9C69F9010A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956694"/>
              </p:ext>
            </p:extLst>
          </p:nvPr>
        </p:nvGraphicFramePr>
        <p:xfrm>
          <a:off x="325967" y="9418486"/>
          <a:ext cx="11642513" cy="6736148"/>
        </p:xfrm>
        <a:graphic>
          <a:graphicData uri="http://schemas.openxmlformats.org/drawingml/2006/table">
            <a:tbl>
              <a:tblPr/>
              <a:tblGrid>
                <a:gridCol w="2837307">
                  <a:extLst>
                    <a:ext uri="{9D8B030D-6E8A-4147-A177-3AD203B41FA5}">
                      <a16:colId xmlns:a16="http://schemas.microsoft.com/office/drawing/2014/main" val="1750808801"/>
                    </a:ext>
                  </a:extLst>
                </a:gridCol>
                <a:gridCol w="8805206">
                  <a:extLst>
                    <a:ext uri="{9D8B030D-6E8A-4147-A177-3AD203B41FA5}">
                      <a16:colId xmlns:a16="http://schemas.microsoft.com/office/drawing/2014/main" val="1015568265"/>
                    </a:ext>
                  </a:extLst>
                </a:gridCol>
              </a:tblGrid>
              <a:tr h="3087401">
                <a:tc>
                  <a:txBody>
                    <a:bodyPr/>
                    <a:lstStyle/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想定市場</a:t>
                      </a: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動向、トレンド</a:t>
                      </a: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市場規模、ニーズ</a:t>
                      </a: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競合他社の状況、特徴と比較して優れている点</a:t>
                      </a: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63819"/>
                  </a:ext>
                </a:extLst>
              </a:tr>
              <a:tr h="3648747">
                <a:tc>
                  <a:txBody>
                    <a:bodyPr/>
                    <a:lstStyle/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想定顧客</a:t>
                      </a: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属性、動向、思い</a:t>
                      </a: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市場規模、人数</a:t>
                      </a: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購買行動</a:t>
                      </a: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求めている物、コト・</a:t>
                      </a:r>
                    </a:p>
                    <a:p>
                      <a:r>
                        <a:rPr lang="ja-JP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サービス</a:t>
                      </a: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4111659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9E7BFB0-6B6D-4731-A5C8-0DF811158AB4}"/>
              </a:ext>
            </a:extLst>
          </p:cNvPr>
          <p:cNvSpPr txBox="1"/>
          <p:nvPr/>
        </p:nvSpPr>
        <p:spPr>
          <a:xfrm>
            <a:off x="325967" y="8947554"/>
            <a:ext cx="103369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20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②市場性について（想定市場、競合他社、想定顧客の動向、特徴、行動、思いなど）</a:t>
            </a:r>
            <a:endParaRPr lang="ja-JP" altLang="ja-JP" sz="2000" dirty="0"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B100FDE-D1FB-42F0-BD76-6BECF60D7AD4}"/>
              </a:ext>
            </a:extLst>
          </p:cNvPr>
          <p:cNvSpPr txBox="1"/>
          <p:nvPr/>
        </p:nvSpPr>
        <p:spPr>
          <a:xfrm>
            <a:off x="325967" y="60726"/>
            <a:ext cx="89399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697" indent="139697"/>
            <a:r>
              <a:rPr lang="ja-JP" altLang="ja-JP" sz="2000" b="1" kern="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</a:t>
            </a:r>
            <a:r>
              <a:rPr lang="en-US" altLang="ja-JP" sz="2000" b="1" kern="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ja-JP" altLang="en-US" sz="2000" b="1" kern="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</a:t>
            </a:r>
            <a:r>
              <a:rPr lang="ja-JP" altLang="ja-JP" sz="2000" b="1" kern="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、起業プラン（内部環境、外部環境検証）</a:t>
            </a:r>
          </a:p>
          <a:p>
            <a:pPr marL="299078" indent="-266693"/>
            <a:r>
              <a:rPr lang="ja-JP" altLang="ja-JP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①自分・自社のビジネスチャンス（競争優位や独自性を発揮することなど）</a:t>
            </a:r>
          </a:p>
        </p:txBody>
      </p:sp>
    </p:spTree>
    <p:extLst>
      <p:ext uri="{BB962C8B-B14F-4D97-AF65-F5344CB8AC3E}">
        <p14:creationId xmlns:p14="http://schemas.microsoft.com/office/powerpoint/2010/main" val="1240015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8995D9-79E2-4E19-8803-E4065FCC6A00}"/>
              </a:ext>
            </a:extLst>
          </p:cNvPr>
          <p:cNvSpPr txBox="1"/>
          <p:nvPr/>
        </p:nvSpPr>
        <p:spPr>
          <a:xfrm>
            <a:off x="354964" y="65354"/>
            <a:ext cx="11582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indent="139700"/>
            <a:r>
              <a:rPr lang="ja-JP" altLang="ja-JP" sz="2000" b="1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</a:t>
            </a:r>
            <a:r>
              <a:rPr lang="en-US" altLang="ja-JP" sz="2000" b="1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—</a:t>
            </a:r>
            <a:r>
              <a:rPr lang="ja-JP" altLang="en-US" sz="2000" b="1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２、</a:t>
            </a:r>
            <a:r>
              <a:rPr lang="ja-JP" altLang="ja-JP" sz="2000" b="1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起業プラン（事業の特徴と方向性、具体化する顧客ターゲットニーズ）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16C6B76-109A-44B6-86C8-8A1460D2B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902828"/>
              </p:ext>
            </p:extLst>
          </p:nvPr>
        </p:nvGraphicFramePr>
        <p:xfrm>
          <a:off x="354964" y="991770"/>
          <a:ext cx="11582399" cy="4149190"/>
        </p:xfrm>
        <a:graphic>
          <a:graphicData uri="http://schemas.openxmlformats.org/drawingml/2006/table">
            <a:tbl>
              <a:tblPr/>
              <a:tblGrid>
                <a:gridCol w="11582399">
                  <a:extLst>
                    <a:ext uri="{9D8B030D-6E8A-4147-A177-3AD203B41FA5}">
                      <a16:colId xmlns:a16="http://schemas.microsoft.com/office/drawing/2014/main" val="1962675575"/>
                    </a:ext>
                  </a:extLst>
                </a:gridCol>
              </a:tblGrid>
              <a:tr h="4149190">
                <a:tc>
                  <a:txBody>
                    <a:bodyPr/>
                    <a:lstStyle/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632720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F21EA0-A4FE-4F6C-A12D-A7D315941C17}"/>
              </a:ext>
            </a:extLst>
          </p:cNvPr>
          <p:cNvSpPr txBox="1"/>
          <p:nvPr/>
        </p:nvSpPr>
        <p:spPr>
          <a:xfrm>
            <a:off x="354964" y="5291643"/>
            <a:ext cx="8889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20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②起業プランコンセプト（アイデアを活かした起業プランの方向性）</a:t>
            </a:r>
            <a:endParaRPr lang="ja-JP" altLang="ja-JP" sz="20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A47D2F26-F78A-4172-98AF-3C30DA631B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079967"/>
              </p:ext>
            </p:extLst>
          </p:nvPr>
        </p:nvGraphicFramePr>
        <p:xfrm>
          <a:off x="354964" y="5737859"/>
          <a:ext cx="11582398" cy="4279901"/>
        </p:xfrm>
        <a:graphic>
          <a:graphicData uri="http://schemas.openxmlformats.org/drawingml/2006/table">
            <a:tbl>
              <a:tblPr/>
              <a:tblGrid>
                <a:gridCol w="11582398">
                  <a:extLst>
                    <a:ext uri="{9D8B030D-6E8A-4147-A177-3AD203B41FA5}">
                      <a16:colId xmlns:a16="http://schemas.microsoft.com/office/drawing/2014/main" val="2171216579"/>
                    </a:ext>
                  </a:extLst>
                </a:gridCol>
              </a:tblGrid>
              <a:tr h="4279901">
                <a:tc>
                  <a:txBody>
                    <a:bodyPr/>
                    <a:lstStyle/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9242395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FFDA22F-B726-4B9F-B3C4-B414EBB77C8E}"/>
              </a:ext>
            </a:extLst>
          </p:cNvPr>
          <p:cNvSpPr txBox="1"/>
          <p:nvPr/>
        </p:nvSpPr>
        <p:spPr>
          <a:xfrm>
            <a:off x="354964" y="10203377"/>
            <a:ext cx="118370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20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③具体的な顧客ターゲットとニーズ（コンセプトを具体化するターゲット、ニーズ）</a:t>
            </a:r>
            <a:endParaRPr lang="ja-JP" altLang="ja-JP" sz="20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109A622-0BC3-4F1B-AB14-19561135A8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054846"/>
              </p:ext>
            </p:extLst>
          </p:nvPr>
        </p:nvGraphicFramePr>
        <p:xfrm>
          <a:off x="354964" y="10694628"/>
          <a:ext cx="11582398" cy="5475698"/>
        </p:xfrm>
        <a:graphic>
          <a:graphicData uri="http://schemas.openxmlformats.org/drawingml/2006/table">
            <a:tbl>
              <a:tblPr/>
              <a:tblGrid>
                <a:gridCol w="11582398">
                  <a:extLst>
                    <a:ext uri="{9D8B030D-6E8A-4147-A177-3AD203B41FA5}">
                      <a16:colId xmlns:a16="http://schemas.microsoft.com/office/drawing/2014/main" val="473814672"/>
                    </a:ext>
                  </a:extLst>
                </a:gridCol>
              </a:tblGrid>
              <a:tr h="5475698">
                <a:tc>
                  <a:txBody>
                    <a:bodyPr/>
                    <a:lstStyle/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199085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291D554-37DA-4D58-A30F-40CE379E2A94}"/>
              </a:ext>
            </a:extLst>
          </p:cNvPr>
          <p:cNvSpPr txBox="1"/>
          <p:nvPr/>
        </p:nvSpPr>
        <p:spPr>
          <a:xfrm>
            <a:off x="354964" y="530348"/>
            <a:ext cx="115823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ja-JP" altLang="ja-JP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①起業プランの特徴（アイデアを活かした起業プランの優れている・独自の魅力</a:t>
            </a:r>
            <a:r>
              <a:rPr lang="ja-JP" alt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・</a:t>
            </a:r>
            <a:r>
              <a:rPr lang="ja-JP" altLang="ja-JP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ポイント）</a:t>
            </a:r>
            <a:endParaRPr lang="ja-JP" altLang="ja-JP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61196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A5D5F2-0DAB-4144-B01E-02A375929A15}"/>
              </a:ext>
            </a:extLst>
          </p:cNvPr>
          <p:cNvSpPr txBox="1"/>
          <p:nvPr/>
        </p:nvSpPr>
        <p:spPr>
          <a:xfrm>
            <a:off x="365760" y="61019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indent="139700"/>
            <a:r>
              <a:rPr lang="ja-JP" altLang="en-US" sz="2000" b="1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</a:t>
            </a:r>
            <a:r>
              <a:rPr lang="en-US" altLang="ja-JP" sz="2000" b="1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-</a:t>
            </a:r>
            <a:r>
              <a:rPr lang="ja-JP" altLang="en-US" sz="2000" b="1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</a:t>
            </a:r>
            <a:r>
              <a:rPr lang="ja-JP" altLang="ja-JP" sz="2000" b="1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、起業プラン（事業の内容）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89577EB-D65A-47BE-80CD-DEDACAD1B5E6}"/>
              </a:ext>
            </a:extLst>
          </p:cNvPr>
          <p:cNvSpPr txBox="1"/>
          <p:nvPr/>
        </p:nvSpPr>
        <p:spPr>
          <a:xfrm>
            <a:off x="365760" y="511631"/>
            <a:ext cx="11338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20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①具体的な起業プラン（どんな方法、システムで何を行うか、収益源内容等を具体的に説明）</a:t>
            </a:r>
            <a:endParaRPr lang="ja-JP" altLang="ja-JP" sz="20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22CD6BCC-D0BD-490D-974D-FB4C1821F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686482"/>
              </p:ext>
            </p:extLst>
          </p:nvPr>
        </p:nvGraphicFramePr>
        <p:xfrm>
          <a:off x="203200" y="964495"/>
          <a:ext cx="11765280" cy="7833768"/>
        </p:xfrm>
        <a:graphic>
          <a:graphicData uri="http://schemas.openxmlformats.org/drawingml/2006/table">
            <a:tbl>
              <a:tblPr/>
              <a:tblGrid>
                <a:gridCol w="11765280">
                  <a:extLst>
                    <a:ext uri="{9D8B030D-6E8A-4147-A177-3AD203B41FA5}">
                      <a16:colId xmlns:a16="http://schemas.microsoft.com/office/drawing/2014/main" val="1873065609"/>
                    </a:ext>
                  </a:extLst>
                </a:gridCol>
              </a:tblGrid>
              <a:tr h="7833768">
                <a:tc>
                  <a:txBody>
                    <a:bodyPr/>
                    <a:lstStyle/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3865726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F6A3BF1-E61D-4410-9E36-1A710AFB5314}"/>
              </a:ext>
            </a:extLst>
          </p:cNvPr>
          <p:cNvSpPr txBox="1"/>
          <p:nvPr/>
        </p:nvSpPr>
        <p:spPr>
          <a:xfrm>
            <a:off x="365760" y="9105315"/>
            <a:ext cx="111556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2000" kern="0" dirty="0">
                <a:effectLst/>
                <a:ea typeface="ＭＳ ゴシック" panose="020B0609070205080204" pitchFamily="49" charset="-128"/>
                <a:cs typeface="Times New Roman" panose="02020603050405020304" pitchFamily="18" charset="0"/>
              </a:rPr>
              <a:t>②商品・サービス・メニュー等について（何をどうやって行うか具体的に説明）</a:t>
            </a:r>
            <a:endParaRPr lang="ja-JP" altLang="en-US" sz="2000" dirty="0"/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87E54E41-68F9-4D95-972F-42E8C3019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964336"/>
              </p:ext>
            </p:extLst>
          </p:nvPr>
        </p:nvGraphicFramePr>
        <p:xfrm>
          <a:off x="203200" y="9537859"/>
          <a:ext cx="11765280" cy="6575842"/>
        </p:xfrm>
        <a:graphic>
          <a:graphicData uri="http://schemas.openxmlformats.org/drawingml/2006/table">
            <a:tbl>
              <a:tblPr/>
              <a:tblGrid>
                <a:gridCol w="11765280">
                  <a:extLst>
                    <a:ext uri="{9D8B030D-6E8A-4147-A177-3AD203B41FA5}">
                      <a16:colId xmlns:a16="http://schemas.microsoft.com/office/drawing/2014/main" val="718671546"/>
                    </a:ext>
                  </a:extLst>
                </a:gridCol>
              </a:tblGrid>
              <a:tr h="6575842">
                <a:tc>
                  <a:txBody>
                    <a:bodyPr/>
                    <a:lstStyle/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1317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3992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1254167-230C-4E2D-84A2-A27FD3171D5C}"/>
              </a:ext>
            </a:extLst>
          </p:cNvPr>
          <p:cNvSpPr txBox="1"/>
          <p:nvPr/>
        </p:nvSpPr>
        <p:spPr>
          <a:xfrm>
            <a:off x="447040" y="60960"/>
            <a:ext cx="10668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9700" latinLnBrk="1"/>
            <a:r>
              <a:rPr lang="ja-JP" altLang="ja-JP" sz="20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③店舗内装、外装イメージ（改装後の平面図、パース図、手書きイラスト等）</a:t>
            </a:r>
            <a:endParaRPr lang="ja-JP" altLang="ja-JP" sz="20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339F22BF-F3CA-4C80-9E0C-09515AD720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076322"/>
              </p:ext>
            </p:extLst>
          </p:nvPr>
        </p:nvGraphicFramePr>
        <p:xfrm>
          <a:off x="248602" y="594519"/>
          <a:ext cx="11740198" cy="7696042"/>
        </p:xfrm>
        <a:graphic>
          <a:graphicData uri="http://schemas.openxmlformats.org/drawingml/2006/table">
            <a:tbl>
              <a:tblPr/>
              <a:tblGrid>
                <a:gridCol w="11740198">
                  <a:extLst>
                    <a:ext uri="{9D8B030D-6E8A-4147-A177-3AD203B41FA5}">
                      <a16:colId xmlns:a16="http://schemas.microsoft.com/office/drawing/2014/main" val="3760823636"/>
                    </a:ext>
                  </a:extLst>
                </a:gridCol>
              </a:tblGrid>
              <a:tr h="7696042">
                <a:tc>
                  <a:txBody>
                    <a:bodyPr/>
                    <a:lstStyle/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388992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A4F88C-BBA3-4585-A66C-E83F13970432}"/>
              </a:ext>
            </a:extLst>
          </p:cNvPr>
          <p:cNvSpPr txBox="1"/>
          <p:nvPr/>
        </p:nvSpPr>
        <p:spPr>
          <a:xfrm>
            <a:off x="248602" y="8597025"/>
            <a:ext cx="116947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atinLnBrk="1"/>
            <a:r>
              <a:rPr lang="ja-JP" altLang="ja-JP" sz="20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 　④運営体制や営業スタイルなど（どのような仕入れ、販路、販促、営業方法、サービス提供方法）</a:t>
            </a:r>
            <a:endParaRPr lang="ja-JP" altLang="ja-JP" sz="20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E5AC903F-5961-4B13-99A6-0BA8DCDA7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43296"/>
              </p:ext>
            </p:extLst>
          </p:nvPr>
        </p:nvGraphicFramePr>
        <p:xfrm>
          <a:off x="248601" y="9098734"/>
          <a:ext cx="11740197" cy="7015025"/>
        </p:xfrm>
        <a:graphic>
          <a:graphicData uri="http://schemas.openxmlformats.org/drawingml/2006/table">
            <a:tbl>
              <a:tblPr/>
              <a:tblGrid>
                <a:gridCol w="11740197">
                  <a:extLst>
                    <a:ext uri="{9D8B030D-6E8A-4147-A177-3AD203B41FA5}">
                      <a16:colId xmlns:a16="http://schemas.microsoft.com/office/drawing/2014/main" val="4198454932"/>
                    </a:ext>
                  </a:extLst>
                </a:gridCol>
              </a:tblGrid>
              <a:tr h="7015025">
                <a:tc>
                  <a:txBody>
                    <a:bodyPr/>
                    <a:lstStyle/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9698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9693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2EDE24-0617-46D0-B949-5277982245E4}"/>
              </a:ext>
            </a:extLst>
          </p:cNvPr>
          <p:cNvSpPr txBox="1"/>
          <p:nvPr/>
        </p:nvSpPr>
        <p:spPr>
          <a:xfrm>
            <a:off x="345440" y="99814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indent="139700"/>
            <a:r>
              <a:rPr lang="ja-JP" altLang="ja-JP" sz="2000" b="1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５、起業プラ</a:t>
            </a:r>
            <a:r>
              <a:rPr lang="ja-JP" altLang="en-US" sz="2000" b="1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ン</a:t>
            </a:r>
            <a:r>
              <a:rPr lang="ja-JP" altLang="ja-JP" sz="2000" b="1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実施スケジュールと人員組織</a:t>
            </a:r>
            <a:endParaRPr lang="ja-JP" altLang="ja-JP" sz="2000" b="1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4BCEED4-2837-4D63-BB0D-E961E79C0C3A}"/>
              </a:ext>
            </a:extLst>
          </p:cNvPr>
          <p:cNvSpPr txBox="1"/>
          <p:nvPr/>
        </p:nvSpPr>
        <p:spPr>
          <a:xfrm>
            <a:off x="142240" y="469146"/>
            <a:ext cx="121107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9700" latinLnBrk="1"/>
            <a:r>
              <a:rPr lang="ja-JP" altLang="ja-JP" sz="20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①起業プランの具体的な実施計画スケジュール（プラン開始から店舗等完成開業までのスケジュール）</a:t>
            </a:r>
            <a:endParaRPr lang="ja-JP" altLang="ja-JP" sz="20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44E98E8-BCA3-492B-8CC5-5DFC50691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362841"/>
              </p:ext>
            </p:extLst>
          </p:nvPr>
        </p:nvGraphicFramePr>
        <p:xfrm>
          <a:off x="345440" y="1000918"/>
          <a:ext cx="11684000" cy="7387671"/>
        </p:xfrm>
        <a:graphic>
          <a:graphicData uri="http://schemas.openxmlformats.org/drawingml/2006/table">
            <a:tbl>
              <a:tblPr/>
              <a:tblGrid>
                <a:gridCol w="11684000">
                  <a:extLst>
                    <a:ext uri="{9D8B030D-6E8A-4147-A177-3AD203B41FA5}">
                      <a16:colId xmlns:a16="http://schemas.microsoft.com/office/drawing/2014/main" val="3010171633"/>
                    </a:ext>
                  </a:extLst>
                </a:gridCol>
              </a:tblGrid>
              <a:tr h="7387671">
                <a:tc>
                  <a:txBody>
                    <a:bodyPr/>
                    <a:lstStyle/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413827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DC0F3A0-DCCD-4548-9C74-3B3FC3A4FAAF}"/>
              </a:ext>
            </a:extLst>
          </p:cNvPr>
          <p:cNvSpPr txBox="1"/>
          <p:nvPr/>
        </p:nvSpPr>
        <p:spPr>
          <a:xfrm>
            <a:off x="142240" y="8841155"/>
            <a:ext cx="124561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9700" latinLnBrk="1"/>
            <a:r>
              <a:rPr lang="ja-JP" altLang="ja-JP" sz="2000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②起業プランの具体化と開業運営の組織人員プラン（プラン開始から店舗等完成開業運営の組織、人員）</a:t>
            </a:r>
            <a:endParaRPr lang="ja-JP" altLang="ja-JP" sz="20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DC63A7F7-BA7B-429B-9C14-518205AD38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697618"/>
              </p:ext>
            </p:extLst>
          </p:nvPr>
        </p:nvGraphicFramePr>
        <p:xfrm>
          <a:off x="345440" y="9378573"/>
          <a:ext cx="11684000" cy="6777613"/>
        </p:xfrm>
        <a:graphic>
          <a:graphicData uri="http://schemas.openxmlformats.org/drawingml/2006/table">
            <a:tbl>
              <a:tblPr/>
              <a:tblGrid>
                <a:gridCol w="11684000">
                  <a:extLst>
                    <a:ext uri="{9D8B030D-6E8A-4147-A177-3AD203B41FA5}">
                      <a16:colId xmlns:a16="http://schemas.microsoft.com/office/drawing/2014/main" val="2802632352"/>
                    </a:ext>
                  </a:extLst>
                </a:gridCol>
              </a:tblGrid>
              <a:tr h="6777613">
                <a:tc>
                  <a:txBody>
                    <a:bodyPr/>
                    <a:lstStyle/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latinLnBrk="1"/>
                      <a:r>
                        <a:rPr lang="en-US" sz="1600" kern="100" dirty="0"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 </a:t>
                      </a:r>
                      <a:endParaRPr lang="ja-JP" sz="1600" kern="100" dirty="0">
                        <a:effectLst/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marL="62865" marR="6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584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234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98E8CFC-9DC8-4E30-B8DF-B209865888F1}"/>
              </a:ext>
            </a:extLst>
          </p:cNvPr>
          <p:cNvSpPr txBox="1"/>
          <p:nvPr/>
        </p:nvSpPr>
        <p:spPr>
          <a:xfrm>
            <a:off x="487680" y="284336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indent="139700"/>
            <a:r>
              <a:rPr lang="ja-JP" altLang="ja-JP" sz="2000" b="1" dirty="0">
                <a:effectLst/>
                <a:latin typeface="Times New Roman" panose="02020603050405020304" pitchFamily="18" charset="0"/>
                <a:ea typeface="ＭＳ ゴシック" panose="020B0609070205080204" pitchFamily="49" charset="-128"/>
              </a:rPr>
              <a:t>６、</a:t>
            </a:r>
            <a:r>
              <a:rPr lang="en-US" altLang="ja-JP" sz="2000" b="1" dirty="0" err="1">
                <a:effectLst/>
                <a:latin typeface="ＭＳ ゴシック" panose="020B0609070205080204" pitchFamily="49" charset="-128"/>
                <a:ea typeface="PMingLiU" panose="02020500000000000000" pitchFamily="18" charset="-120"/>
              </a:rPr>
              <a:t>資金</a:t>
            </a:r>
            <a:r>
              <a:rPr lang="ja-JP" altLang="en-US" sz="2000" b="1" dirty="0">
                <a:effectLst/>
                <a:latin typeface="ＭＳ ゴシック" panose="020B0609070205080204" pitchFamily="49" charset="-128"/>
                <a:ea typeface="PMingLiU" panose="02020500000000000000" pitchFamily="18" charset="-120"/>
              </a:rPr>
              <a:t>・収支</a:t>
            </a:r>
            <a:r>
              <a:rPr lang="en-US" altLang="ja-JP" sz="2000" b="1" dirty="0" err="1">
                <a:effectLst/>
                <a:latin typeface="ＭＳ ゴシック" panose="020B0609070205080204" pitchFamily="49" charset="-128"/>
                <a:ea typeface="PMingLiU" panose="02020500000000000000" pitchFamily="18" charset="-120"/>
              </a:rPr>
              <a:t>計画</a:t>
            </a:r>
            <a:endParaRPr lang="ja-JP" altLang="ja-JP" sz="2000" b="1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95C6449-617C-493F-A643-9AD99F6F3EDC}"/>
              </a:ext>
            </a:extLst>
          </p:cNvPr>
          <p:cNvSpPr txBox="1"/>
          <p:nvPr/>
        </p:nvSpPr>
        <p:spPr>
          <a:xfrm>
            <a:off x="0" y="2379226"/>
            <a:ext cx="11480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fontAlgn="base">
              <a:buClr>
                <a:srgbClr val="000000"/>
              </a:buClr>
            </a:pPr>
            <a:r>
              <a:rPr lang="ja-JP" altLang="en-US" sz="2000" u="none" strike="noStrike" kern="100" spc="0" dirty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　</a:t>
            </a:r>
            <a:r>
              <a:rPr lang="ja-JP" altLang="ja-JP" sz="2000" u="none" strike="noStrike" kern="100" spc="0" dirty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開業前に必要な資金（開業資金・支出）　　　　　　　　　　　　　　　　　　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AD00F43-F589-4B3A-805E-7FD5041D20DA}"/>
              </a:ext>
            </a:extLst>
          </p:cNvPr>
          <p:cNvSpPr txBox="1"/>
          <p:nvPr/>
        </p:nvSpPr>
        <p:spPr>
          <a:xfrm>
            <a:off x="0" y="2820893"/>
            <a:ext cx="10871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fontAlgn="base">
              <a:buClr>
                <a:srgbClr val="000000"/>
              </a:buClr>
            </a:pPr>
            <a:r>
              <a:rPr lang="ja-JP" altLang="en-US" sz="2000" u="none" strike="noStrike" kern="100" spc="0" dirty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  </a:t>
            </a:r>
            <a:r>
              <a:rPr lang="ja-JP" altLang="ja-JP" sz="2000" u="none" strike="noStrike" kern="100" spc="0" dirty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開業後に必要な資金（運転資金・支出）　　　　　　　　　　　　　　　　　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112EFA6-4C37-4227-8D5A-68CA05B400CE}"/>
              </a:ext>
            </a:extLst>
          </p:cNvPr>
          <p:cNvSpPr txBox="1"/>
          <p:nvPr/>
        </p:nvSpPr>
        <p:spPr>
          <a:xfrm>
            <a:off x="0" y="3291824"/>
            <a:ext cx="113801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fontAlgn="base">
              <a:buClr>
                <a:srgbClr val="000000"/>
              </a:buClr>
            </a:pPr>
            <a:r>
              <a:rPr lang="ja-JP" altLang="en-US" sz="2000" u="none" strike="noStrike" kern="100" spc="0" dirty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  </a:t>
            </a:r>
            <a:r>
              <a:rPr lang="ja-JP" altLang="ja-JP" sz="2000" u="none" strike="noStrike" kern="100" spc="0" dirty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必要な資金と調達方法　　　　　　　　　　　　　　　　　　　　　　　　　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43E2316-ADB3-4ADE-ABC8-6D2E7721F7A4}"/>
              </a:ext>
            </a:extLst>
          </p:cNvPr>
          <p:cNvSpPr txBox="1"/>
          <p:nvPr/>
        </p:nvSpPr>
        <p:spPr>
          <a:xfrm>
            <a:off x="0" y="3733491"/>
            <a:ext cx="117255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fontAlgn="base">
              <a:buClr>
                <a:srgbClr val="000000"/>
              </a:buClr>
            </a:pPr>
            <a:r>
              <a:rPr lang="ja-JP" altLang="en-US" sz="2000" u="none" strike="noStrike" kern="100" spc="0" dirty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</a:t>
            </a:r>
            <a:r>
              <a:rPr lang="ja-JP" altLang="ja-JP" sz="2000" u="none" strike="noStrike" kern="100" spc="0" dirty="0">
                <a:ln>
                  <a:noFill/>
                </a:ln>
                <a:effectLst>
                  <a:glow>
                    <a:srgbClr val="000000"/>
                  </a:glow>
                  <a:reflection stA="0" endPos="0" fadeDir="0" sx="0" sy="0"/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開業後収入（事業収入）　　　　　　　　　　　　　　　　　　　　　　　　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8871A20-334C-41ED-A026-21832F0DBAEB}"/>
              </a:ext>
            </a:extLst>
          </p:cNvPr>
          <p:cNvSpPr txBox="1"/>
          <p:nvPr/>
        </p:nvSpPr>
        <p:spPr>
          <a:xfrm>
            <a:off x="0" y="4176944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9700" indent="139700"/>
            <a:r>
              <a:rPr lang="ja-JP" altLang="en-US" sz="2000" kern="0" dirty="0">
                <a:ea typeface="ＭＳ ゴシック" panose="020B0609070205080204" pitchFamily="49" charset="-128"/>
                <a:cs typeface="Times New Roman" panose="02020603050405020304" pitchFamily="18" charset="0"/>
              </a:rPr>
              <a:t>   </a:t>
            </a:r>
            <a:r>
              <a:rPr lang="ja-JP" altLang="ja-JP" sz="2000" kern="0" dirty="0">
                <a:effectLst/>
                <a:ea typeface="ＭＳ ゴシック" panose="020B0609070205080204" pitchFamily="49" charset="-128"/>
                <a:cs typeface="Times New Roman" panose="02020603050405020304" pitchFamily="18" charset="0"/>
              </a:rPr>
              <a:t>⑤　</a:t>
            </a:r>
            <a:r>
              <a:rPr lang="en-US" altLang="ja-JP" sz="2000" kern="0" dirty="0" err="1">
                <a:effectLst/>
                <a:latin typeface="ＭＳ ゴシック" panose="020B0609070205080204" pitchFamily="49" charset="-128"/>
                <a:cs typeface="Times New Roman" panose="02020603050405020304" pitchFamily="18" charset="0"/>
              </a:rPr>
              <a:t>損益計画</a:t>
            </a:r>
            <a:endParaRPr lang="ja-JP" altLang="ja-JP" sz="2000" dirty="0">
              <a:effectLst/>
              <a:latin typeface="Times New Roman" panose="02020603050405020304" pitchFamily="18" charset="0"/>
              <a:ea typeface="PMingLiU" panose="02020500000000000000" pitchFamily="18" charset="-12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8F6BCFC-8A6E-4745-A30E-83E4C67075AA}"/>
              </a:ext>
            </a:extLst>
          </p:cNvPr>
          <p:cNvSpPr txBox="1"/>
          <p:nvPr/>
        </p:nvSpPr>
        <p:spPr>
          <a:xfrm>
            <a:off x="172720" y="740635"/>
            <a:ext cx="118465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9700" latinLnBrk="1"/>
            <a:r>
              <a:rPr lang="en-US" altLang="ja-JP" sz="2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2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資金・収支計画の下記①～⑤の項目は、エクセルファイル資金・収支計画に記載フォーマットが</a:t>
            </a:r>
            <a:endParaRPr lang="en-US" altLang="ja-JP" sz="20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indent="139700" latinLnBrk="1"/>
            <a:r>
              <a:rPr lang="ja-JP" altLang="en-US" sz="2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有ります。</a:t>
            </a:r>
            <a:endParaRPr lang="en-US" altLang="ja-JP" sz="2000" dirty="0">
              <a:solidFill>
                <a:srgbClr val="FF0000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indent="139700" latinLnBrk="1"/>
            <a:r>
              <a:rPr lang="ja-JP" altLang="en-US" sz="2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000" dirty="0">
                <a:solidFill>
                  <a:srgbClr val="FF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資金・収支計画を①～⑤の項目すべてをエクセルファイルに</a:t>
            </a:r>
            <a:r>
              <a:rPr lang="ja-JP" altLang="en-US" sz="2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記入し</a:t>
            </a:r>
            <a:r>
              <a:rPr lang="ja-JP" altLang="ja-JP" sz="2000" dirty="0">
                <a:solidFill>
                  <a:srgbClr val="FF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起業プラン</a:t>
            </a:r>
            <a:r>
              <a:rPr lang="ja-JP" altLang="en-US" sz="2000" dirty="0">
                <a:solidFill>
                  <a:srgbClr val="FF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とあわせて</a:t>
            </a:r>
            <a:endParaRPr lang="en-US" altLang="ja-JP" sz="2000" dirty="0">
              <a:solidFill>
                <a:srgbClr val="FF0000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indent="139700" latinLnBrk="1"/>
            <a:r>
              <a:rPr lang="ja-JP" altLang="en-US" sz="20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000" dirty="0">
                <a:solidFill>
                  <a:srgbClr val="FF0000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提出ください。</a:t>
            </a:r>
            <a:endParaRPr lang="en-US" altLang="ja-JP" sz="2000" dirty="0">
              <a:solidFill>
                <a:srgbClr val="FF0000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0015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819</Words>
  <Application>Microsoft Office PowerPoint</Application>
  <PresentationFormat>ユーザー設定</PresentationFormat>
  <Paragraphs>351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ゴシック</vt:lpstr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まちづくり三原2</dc:creator>
  <cp:lastModifiedBy>天羽 一敏</cp:lastModifiedBy>
  <cp:revision>185</cp:revision>
  <cp:lastPrinted>2021-07-27T03:01:08Z</cp:lastPrinted>
  <dcterms:created xsi:type="dcterms:W3CDTF">2021-06-02T01:07:41Z</dcterms:created>
  <dcterms:modified xsi:type="dcterms:W3CDTF">2021-12-27T03:12:29Z</dcterms:modified>
</cp:coreProperties>
</file>